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3" r:id="rId2"/>
    <p:sldId id="256" r:id="rId3"/>
    <p:sldId id="257" r:id="rId4"/>
    <p:sldId id="258" r:id="rId5"/>
    <p:sldId id="259" r:id="rId6"/>
    <p:sldId id="260" r:id="rId7"/>
    <p:sldId id="282" r:id="rId8"/>
    <p:sldId id="261" r:id="rId9"/>
    <p:sldId id="304" r:id="rId10"/>
    <p:sldId id="284" r:id="rId11"/>
    <p:sldId id="285" r:id="rId12"/>
    <p:sldId id="294" r:id="rId13"/>
    <p:sldId id="290" r:id="rId14"/>
    <p:sldId id="262" r:id="rId15"/>
    <p:sldId id="273" r:id="rId16"/>
    <p:sldId id="299" r:id="rId17"/>
    <p:sldId id="272" r:id="rId18"/>
    <p:sldId id="291" r:id="rId19"/>
    <p:sldId id="293" r:id="rId20"/>
    <p:sldId id="300" r:id="rId21"/>
    <p:sldId id="264" r:id="rId22"/>
    <p:sldId id="265" r:id="rId23"/>
    <p:sldId id="280" r:id="rId24"/>
    <p:sldId id="286" r:id="rId25"/>
    <p:sldId id="266" r:id="rId26"/>
    <p:sldId id="267" r:id="rId27"/>
    <p:sldId id="268" r:id="rId28"/>
    <p:sldId id="269" r:id="rId29"/>
    <p:sldId id="278" r:id="rId30"/>
    <p:sldId id="279" r:id="rId31"/>
    <p:sldId id="271" r:id="rId32"/>
    <p:sldId id="295" r:id="rId33"/>
    <p:sldId id="296" r:id="rId34"/>
    <p:sldId id="297" r:id="rId35"/>
    <p:sldId id="281" r:id="rId36"/>
    <p:sldId id="301" r:id="rId37"/>
    <p:sldId id="305" r:id="rId38"/>
    <p:sldId id="30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25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4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3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1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31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2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ружн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3990109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809105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554182" y="403412"/>
            <a:ext cx="2859578" cy="1613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4182" y="6047995"/>
            <a:ext cx="2859578" cy="403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4182" y="4179346"/>
            <a:ext cx="2859578" cy="18314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ru-RU" sz="1588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554182" y="605118"/>
            <a:ext cx="2859578" cy="3533887"/>
          </a:xfrm>
        </p:spPr>
        <p:txBody>
          <a:bodyPr tIns="1097280">
            <a:normAutofit/>
          </a:bodyPr>
          <a:lstStyle>
            <a:lvl1pPr marL="0" indent="0" algn="ctr">
              <a:buNone/>
              <a:defRPr sz="1765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555374" y="403412"/>
            <a:ext cx="2970415" cy="161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4555374" y="6047995"/>
            <a:ext cx="2970415" cy="403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5" name="Рисунок 11"/>
          <p:cNvSpPr>
            <a:spLocks noGrp="1"/>
          </p:cNvSpPr>
          <p:nvPr>
            <p:ph type="pic" sz="quarter" idx="11"/>
          </p:nvPr>
        </p:nvSpPr>
        <p:spPr>
          <a:xfrm>
            <a:off x="4555374" y="605118"/>
            <a:ext cx="2970415" cy="3533887"/>
          </a:xfrm>
        </p:spPr>
        <p:txBody>
          <a:bodyPr tIns="1097280">
            <a:normAutofit/>
          </a:bodyPr>
          <a:lstStyle>
            <a:lvl1pPr marL="0" indent="0" algn="ctr">
              <a:buNone/>
              <a:defRPr sz="1765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8656320" y="403412"/>
            <a:ext cx="2970415" cy="161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656321" y="6047995"/>
            <a:ext cx="2970415" cy="403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12"/>
          </p:nvPr>
        </p:nvSpPr>
        <p:spPr>
          <a:xfrm>
            <a:off x="8656321" y="1839557"/>
            <a:ext cx="2970415" cy="4171278"/>
          </a:xfrm>
        </p:spPr>
        <p:txBody>
          <a:bodyPr tIns="1097280">
            <a:normAutofit/>
          </a:bodyPr>
          <a:lstStyle>
            <a:lvl1pPr marL="0" indent="0" algn="ctr">
              <a:buNone/>
              <a:defRPr sz="1765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8656320" y="1678193"/>
            <a:ext cx="2970415" cy="129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3" hasCustomPrompt="1"/>
          </p:nvPr>
        </p:nvSpPr>
        <p:spPr>
          <a:xfrm>
            <a:off x="8657168" y="564497"/>
            <a:ext cx="2969105" cy="1113584"/>
          </a:xfrm>
        </p:spPr>
        <p:txBody>
          <a:bodyPr anchor="ctr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2647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Название организации</a:t>
            </a:r>
            <a:endParaRPr lang="ru-RU" dirty="0"/>
          </a:p>
        </p:txBody>
      </p:sp>
      <p:sp>
        <p:nvSpPr>
          <p:cNvPr id="23" name="Текст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55375" y="4542925"/>
            <a:ext cx="2969105" cy="235135"/>
          </a:xfrm>
        </p:spPr>
        <p:txBody>
          <a:bodyPr anchor="t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412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Название организации</a:t>
            </a:r>
            <a:endParaRPr lang="ru-RU" dirty="0"/>
          </a:p>
        </p:txBody>
      </p:sp>
      <p:sp>
        <p:nvSpPr>
          <p:cNvPr id="24" name="Текст 21"/>
          <p:cNvSpPr>
            <a:spLocks noGrp="1"/>
          </p:cNvSpPr>
          <p:nvPr>
            <p:ph type="body" sz="quarter" idx="15" hasCustomPrompt="1"/>
          </p:nvPr>
        </p:nvSpPr>
        <p:spPr>
          <a:xfrm>
            <a:off x="4555375" y="4822687"/>
            <a:ext cx="2969105" cy="3775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Адрес организации</a:t>
            </a:r>
            <a:endParaRPr lang="ru-RU" dirty="0"/>
          </a:p>
        </p:txBody>
      </p:sp>
      <p:sp>
        <p:nvSpPr>
          <p:cNvPr id="25" name="Текст 21"/>
          <p:cNvSpPr>
            <a:spLocks noGrp="1"/>
          </p:cNvSpPr>
          <p:nvPr>
            <p:ph type="body" sz="quarter" idx="16" hasCustomPrompt="1"/>
          </p:nvPr>
        </p:nvSpPr>
        <p:spPr>
          <a:xfrm>
            <a:off x="4555375" y="5215313"/>
            <a:ext cx="2969105" cy="16408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26" name="Текст 21"/>
          <p:cNvSpPr>
            <a:spLocks noGrp="1"/>
          </p:cNvSpPr>
          <p:nvPr>
            <p:ph type="body" sz="quarter" idx="17" hasCustomPrompt="1"/>
          </p:nvPr>
        </p:nvSpPr>
        <p:spPr>
          <a:xfrm>
            <a:off x="4555375" y="5431742"/>
            <a:ext cx="2969105" cy="16408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ЭЛЕКТРОННАЯ ПОЧТА </a:t>
            </a:r>
            <a:endParaRPr lang="ru-RU" dirty="0"/>
          </a:p>
        </p:txBody>
      </p:sp>
      <p:sp>
        <p:nvSpPr>
          <p:cNvPr id="27" name="Текст 21"/>
          <p:cNvSpPr>
            <a:spLocks noGrp="1"/>
          </p:cNvSpPr>
          <p:nvPr>
            <p:ph type="body" sz="quarter" idx="18" hasCustomPrompt="1"/>
          </p:nvPr>
        </p:nvSpPr>
        <p:spPr>
          <a:xfrm>
            <a:off x="4555375" y="6047996"/>
            <a:ext cx="2969105" cy="39560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en-US" dirty="0" smtClean="0"/>
              <a:t>URL-</a:t>
            </a:r>
            <a:r>
              <a:rPr lang="ru-RU" dirty="0" smtClean="0"/>
              <a:t>адрес веб-сайта</a:t>
            </a:r>
            <a:endParaRPr lang="ru-RU" dirty="0"/>
          </a:p>
        </p:txBody>
      </p:sp>
      <p:sp>
        <p:nvSpPr>
          <p:cNvPr id="28" name="Текст 21"/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4179346"/>
            <a:ext cx="2859578" cy="1831489"/>
          </a:xfrm>
        </p:spPr>
        <p:txBody>
          <a:bodyPr lIns="182880" rIns="182880" anchor="ctr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97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Текст </a:t>
            </a:r>
            <a:r>
              <a:rPr lang="ru-RU" dirty="0" err="1" smtClean="0"/>
              <a:t>Слaйдa</a:t>
            </a:r>
            <a:endParaRPr lang="ru-RU" dirty="0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2469091" y="1"/>
            <a:ext cx="2032000" cy="6853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806867">
              <a:spcBef>
                <a:spcPts val="1059"/>
              </a:spcBef>
              <a:buNone/>
            </a:pPr>
            <a:r>
              <a:rPr lang="ru-RU" sz="1412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Печать</a:t>
            </a:r>
          </a:p>
          <a:p>
            <a:pPr algn="l" defTabSz="806867">
              <a:spcBef>
                <a:spcPts val="265"/>
              </a:spcBef>
              <a:buNone/>
            </a:pPr>
            <a:r>
              <a:rPr lang="ru-RU" sz="794" b="0" i="0" baseline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Ваш принтер может печатать не так, как наши принтеры, поэтому сначала сделайте несколько пробных распечаток. Если выравнивание не получается, поэкспериментируйте с параметром "Масштабировать по листу". Его можно найти в диалоговом окне "Печать", просто нажав "Слайды размером во всю страницу".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Обратите внимание, что мы создали метки линии сгиба. Они почти незаметны, но если вы не хотите, чтобы они отображались в вашем буклете, откройте выкладку "Вид", выберите "Образец слайда" и удалите их перед печатью.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1412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Настройка содержимого</a:t>
            </a:r>
          </a:p>
          <a:p>
            <a:pPr algn="l" defTabSz="806867">
              <a:spcBef>
                <a:spcPts val="265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Заполнители в данном буклете уже отформатированы. Если нужно добавить или удалить маркеры в тексте, нажмите кнопку "Маркеры" на вкладке "Главная".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Если нужно больше маркеров для заголовков, подзаголовков или основного текста, скопируйте их и перетащите на нужное место. Специальные направляющие </a:t>
            </a:r>
            <a:r>
              <a:rPr lang="ru-RU" sz="794" b="0" i="0" dirty="0" err="1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PowerPoint</a:t>
            </a: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помогут выровнять их с остальными элементами.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Хотите использовать свои рисунки вместо наших? Нет проблем! Щелкните рисунок, нажмите клавишу </a:t>
            </a:r>
            <a:r>
              <a:rPr lang="ru-RU" sz="794" b="0" i="0" dirty="0" err="1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Delete</a:t>
            </a: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и щелкните значок, чтобы добавить рисунок.</a:t>
            </a:r>
            <a:endParaRPr lang="ru-RU" sz="838" b="0" i="0" dirty="0">
              <a:solidFill>
                <a:srgbClr val="7F7F7F"/>
              </a:solidFill>
              <a:latin typeface="Calibri Ligh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276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ення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8201891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 userDrawn="1"/>
        </p:nvSpPr>
        <p:spPr>
          <a:xfrm>
            <a:off x="4666211" y="605118"/>
            <a:ext cx="2970415" cy="3485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cxnSp>
        <p:nvCxnSpPr>
          <p:cNvPr id="29" name="Прямая соединительная линия 2"/>
          <p:cNvCxnSpPr/>
          <p:nvPr userDrawn="1"/>
        </p:nvCxnSpPr>
        <p:spPr>
          <a:xfrm>
            <a:off x="410094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 userDrawn="1"/>
        </p:nvSpPr>
        <p:spPr>
          <a:xfrm>
            <a:off x="554182" y="403412"/>
            <a:ext cx="2970415" cy="161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4182" y="6047995"/>
            <a:ext cx="2970415" cy="403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554182" y="605117"/>
            <a:ext cx="2970415" cy="2008991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765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666211" y="403412"/>
            <a:ext cx="2970415" cy="1613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666211" y="6047995"/>
            <a:ext cx="2970415" cy="4034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8767156" y="403412"/>
            <a:ext cx="2859578" cy="161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67156" y="6047995"/>
            <a:ext cx="2859578" cy="403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 dirty="0"/>
          </a:p>
        </p:txBody>
      </p:sp>
      <p:sp>
        <p:nvSpPr>
          <p:cNvPr id="31" name="Текст 21"/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2651269"/>
            <a:ext cx="2970415" cy="584430"/>
          </a:xfrm>
        </p:spPr>
        <p:txBody>
          <a:bodyPr lIns="91440" rIns="91440" bIns="0" anchor="b">
            <a:noAutofit/>
          </a:bodyPr>
          <a:lstStyle>
            <a:lvl1pPr marL="0" indent="0" algn="l">
              <a:lnSpc>
                <a:spcPct val="114000"/>
              </a:lnSpc>
              <a:spcBef>
                <a:spcPts val="706"/>
              </a:spcBef>
              <a:buNone/>
              <a:defRPr sz="1765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33" name="Текст 21"/>
          <p:cNvSpPr>
            <a:spLocks noGrp="1"/>
          </p:cNvSpPr>
          <p:nvPr>
            <p:ph type="body" sz="quarter" idx="21" hasCustomPrompt="1"/>
          </p:nvPr>
        </p:nvSpPr>
        <p:spPr>
          <a:xfrm>
            <a:off x="4987636" y="806824"/>
            <a:ext cx="2355273" cy="2958353"/>
          </a:xfrm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30000"/>
              </a:lnSpc>
              <a:spcBef>
                <a:spcPts val="706"/>
              </a:spcBef>
              <a:buNone/>
              <a:defRPr sz="1412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34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666211" y="4138753"/>
            <a:ext cx="2970415" cy="1862317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765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6" name="Текст 21"/>
          <p:cNvSpPr>
            <a:spLocks noGrp="1"/>
          </p:cNvSpPr>
          <p:nvPr>
            <p:ph type="body" sz="quarter" idx="24" hasCustomPrompt="1"/>
          </p:nvPr>
        </p:nvSpPr>
        <p:spPr>
          <a:xfrm>
            <a:off x="8770389" y="4090758"/>
            <a:ext cx="2859578" cy="209165"/>
          </a:xfrm>
        </p:spPr>
        <p:txBody>
          <a:bodyPr lIns="91440" rIns="91440" bIns="0" anchor="b">
            <a:noAutofit/>
          </a:bodyPr>
          <a:lstStyle>
            <a:lvl1pPr marL="0" indent="0" algn="l">
              <a:lnSpc>
                <a:spcPct val="114000"/>
              </a:lnSpc>
              <a:spcBef>
                <a:spcPts val="706"/>
              </a:spcBef>
              <a:buNone/>
              <a:defRPr sz="97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38" name="Текст 21"/>
          <p:cNvSpPr>
            <a:spLocks noGrp="1"/>
          </p:cNvSpPr>
          <p:nvPr>
            <p:ph type="body" sz="quarter" idx="26" hasCustomPrompt="1"/>
          </p:nvPr>
        </p:nvSpPr>
        <p:spPr>
          <a:xfrm>
            <a:off x="8770389" y="2518572"/>
            <a:ext cx="2859578" cy="209165"/>
          </a:xfrm>
        </p:spPr>
        <p:txBody>
          <a:bodyPr lIns="91440" rIns="91440" bIns="0" anchor="b">
            <a:noAutofit/>
          </a:bodyPr>
          <a:lstStyle>
            <a:lvl1pPr marL="0" indent="0" algn="l">
              <a:lnSpc>
                <a:spcPct val="114000"/>
              </a:lnSpc>
              <a:spcBef>
                <a:spcPts val="706"/>
              </a:spcBef>
              <a:buNone/>
              <a:defRPr sz="97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40" name="Текст 21"/>
          <p:cNvSpPr>
            <a:spLocks noGrp="1"/>
          </p:cNvSpPr>
          <p:nvPr>
            <p:ph type="body" sz="quarter" idx="28" hasCustomPrompt="1"/>
          </p:nvPr>
        </p:nvSpPr>
        <p:spPr>
          <a:xfrm>
            <a:off x="8770389" y="823578"/>
            <a:ext cx="2859578" cy="209165"/>
          </a:xfrm>
        </p:spPr>
        <p:txBody>
          <a:bodyPr lIns="91440" rIns="91440" bIns="0" anchor="b">
            <a:noAutofit/>
          </a:bodyPr>
          <a:lstStyle>
            <a:lvl1pPr marL="0" indent="0" algn="l">
              <a:lnSpc>
                <a:spcPct val="114000"/>
              </a:lnSpc>
              <a:spcBef>
                <a:spcPts val="706"/>
              </a:spcBef>
              <a:buNone/>
              <a:defRPr sz="97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3177"/>
            </a:lvl2pPr>
            <a:lvl3pPr marL="0" indent="0">
              <a:spcBef>
                <a:spcPts val="0"/>
              </a:spcBef>
              <a:buNone/>
              <a:defRPr sz="3177"/>
            </a:lvl3pPr>
            <a:lvl4pPr marL="0" indent="0">
              <a:spcBef>
                <a:spcPts val="0"/>
              </a:spcBef>
              <a:buNone/>
              <a:defRPr sz="3177"/>
            </a:lvl4pPr>
            <a:lvl5pPr marL="0" indent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43" name="Текст 21"/>
          <p:cNvSpPr>
            <a:spLocks noGrp="1"/>
          </p:cNvSpPr>
          <p:nvPr>
            <p:ph type="body" sz="quarter" idx="31" hasCustomPrompt="1"/>
          </p:nvPr>
        </p:nvSpPr>
        <p:spPr>
          <a:xfrm>
            <a:off x="554182" y="3268351"/>
            <a:ext cx="2970415" cy="2712546"/>
          </a:xfrm>
        </p:spPr>
        <p:txBody>
          <a:bodyPr lIns="91440" rIns="91440" anchor="t">
            <a:noAutofit/>
          </a:bodyPr>
          <a:lstStyle>
            <a:lvl1pPr marL="161373" indent="-161373" algn="l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>
                <a:solidFill>
                  <a:schemeClr val="tx1"/>
                </a:solidFill>
              </a:defRPr>
            </a:lvl1pPr>
            <a:lvl2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2pPr>
            <a:lvl3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3pPr>
            <a:lvl4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4pPr>
            <a:lvl5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5pPr>
            <a:lvl6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6pPr>
            <a:lvl7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7pPr>
            <a:lvl8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8pPr>
            <a:lvl9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9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45" name="Текст 21"/>
          <p:cNvSpPr>
            <a:spLocks noGrp="1"/>
          </p:cNvSpPr>
          <p:nvPr>
            <p:ph type="body" sz="quarter" idx="33" hasCustomPrompt="1"/>
          </p:nvPr>
        </p:nvSpPr>
        <p:spPr>
          <a:xfrm>
            <a:off x="8770389" y="1032743"/>
            <a:ext cx="2859578" cy="1377041"/>
          </a:xfrm>
        </p:spPr>
        <p:txBody>
          <a:bodyPr lIns="91440" rIns="91440" anchor="t">
            <a:noAutofit/>
          </a:bodyPr>
          <a:lstStyle>
            <a:lvl1pPr marL="161373" indent="-161373" algn="l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>
                <a:solidFill>
                  <a:schemeClr val="tx1"/>
                </a:solidFill>
              </a:defRPr>
            </a:lvl1pPr>
            <a:lvl2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2pPr>
            <a:lvl3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3pPr>
            <a:lvl4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4pPr>
            <a:lvl5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5pPr>
            <a:lvl6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6pPr>
            <a:lvl7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7pPr>
            <a:lvl8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8pPr>
            <a:lvl9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9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46" name="Текст 21"/>
          <p:cNvSpPr>
            <a:spLocks noGrp="1"/>
          </p:cNvSpPr>
          <p:nvPr>
            <p:ph type="body" sz="quarter" idx="34" hasCustomPrompt="1"/>
          </p:nvPr>
        </p:nvSpPr>
        <p:spPr>
          <a:xfrm>
            <a:off x="8770389" y="2727739"/>
            <a:ext cx="2859578" cy="1229274"/>
          </a:xfrm>
        </p:spPr>
        <p:txBody>
          <a:bodyPr lIns="91440" rIns="91440" anchor="t">
            <a:noAutofit/>
          </a:bodyPr>
          <a:lstStyle>
            <a:lvl1pPr marL="161373" indent="-161373" algn="l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>
                <a:solidFill>
                  <a:schemeClr val="tx1"/>
                </a:solidFill>
              </a:defRPr>
            </a:lvl1pPr>
            <a:lvl2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2pPr>
            <a:lvl3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3pPr>
            <a:lvl4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4pPr>
            <a:lvl5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5pPr>
            <a:lvl6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6pPr>
            <a:lvl7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7pPr>
            <a:lvl8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8pPr>
            <a:lvl9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9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47" name="Текст 21"/>
          <p:cNvSpPr>
            <a:spLocks noGrp="1"/>
          </p:cNvSpPr>
          <p:nvPr>
            <p:ph type="body" sz="quarter" idx="35" hasCustomPrompt="1"/>
          </p:nvPr>
        </p:nvSpPr>
        <p:spPr>
          <a:xfrm>
            <a:off x="8770389" y="4299923"/>
            <a:ext cx="2859578" cy="1680974"/>
          </a:xfrm>
        </p:spPr>
        <p:txBody>
          <a:bodyPr lIns="91440" rIns="91440" anchor="t">
            <a:noAutofit/>
          </a:bodyPr>
          <a:lstStyle>
            <a:lvl1pPr marL="161373" indent="-161373" algn="l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>
                <a:solidFill>
                  <a:schemeClr val="tx1"/>
                </a:solidFill>
              </a:defRPr>
            </a:lvl1pPr>
            <a:lvl2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2pPr>
            <a:lvl3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3pPr>
            <a:lvl4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4pPr>
            <a:lvl5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94"/>
            </a:lvl5pPr>
            <a:lvl6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6pPr>
            <a:lvl7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7pPr>
            <a:lvl8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8pPr>
            <a:lvl9pPr marL="161373" indent="-161373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defRPr sz="794"/>
            </a:lvl9pPr>
          </a:lstStyle>
          <a:p>
            <a:pPr lvl="0"/>
            <a:r>
              <a:rPr lang="ru-RU" dirty="0" smtClean="0"/>
              <a:t>Щелкните, чтобы добавить текст</a:t>
            </a:r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2469091" y="1"/>
            <a:ext cx="2032000" cy="6853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806867">
              <a:spcBef>
                <a:spcPts val="1059"/>
              </a:spcBef>
              <a:buNone/>
            </a:pPr>
            <a:r>
              <a:rPr lang="ru-RU" sz="1412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Печать</a:t>
            </a:r>
          </a:p>
          <a:p>
            <a:pPr algn="l" defTabSz="806867">
              <a:spcBef>
                <a:spcPts val="265"/>
              </a:spcBef>
              <a:buNone/>
            </a:pPr>
            <a:r>
              <a:rPr lang="ru-RU" sz="794" b="0" i="0" baseline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Ваш принтер может печатать не так, как наши принтеры, поэтому сначала сделайте несколько пробных распечаток. Если выравнивание не получается, поэкспериментируйте с параметром "Масштабировать по листу". Его можно найти в диалоговом окне "Печать", просто нажав "Слайды размером во всю страницу".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Обратите внимание, что мы создали метки линии сгиба. Они почти незаметны, но если вы не хотите, чтобы они отображались в вашем буклете, откройте выкладку "Вид", выберите "Образец слайда" и удалите их перед печатью.</a:t>
            </a:r>
            <a:endParaRPr lang="ru-RU" sz="882" b="0" i="0" dirty="0" smtClean="0">
              <a:solidFill>
                <a:srgbClr val="7F7F7F"/>
              </a:solidFill>
              <a:latin typeface="Calibri Light"/>
              <a:ea typeface="+mn-ea"/>
              <a:cs typeface="Calibri"/>
            </a:endParaRPr>
          </a:p>
          <a:p>
            <a:pPr algn="l" defTabSz="806867">
              <a:spcBef>
                <a:spcPts val="1059"/>
              </a:spcBef>
              <a:buNone/>
            </a:pPr>
            <a:r>
              <a:rPr lang="ru-RU" sz="1412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Настройка содержимого</a:t>
            </a:r>
          </a:p>
          <a:p>
            <a:pPr algn="l" defTabSz="806867">
              <a:spcBef>
                <a:spcPts val="265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Заполнители в данном буклете уже отформатированы. Если нужно добавить или удалить маркеры в тексте, нажмите кнопку "Маркеры" на вкладке "Главная".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Если нужно больше маркеров для заголовков, подзаголовков или основного текста, скопируйте их и перетащите на нужное место. Специальные направляющие </a:t>
            </a:r>
            <a:r>
              <a:rPr lang="ru-RU" sz="794" b="0" i="0" dirty="0" err="1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PowerPoint</a:t>
            </a: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помогут выровнять их с остальными элементами.</a:t>
            </a:r>
          </a:p>
          <a:p>
            <a:pPr algn="l" defTabSz="806867">
              <a:spcBef>
                <a:spcPts val="1059"/>
              </a:spcBef>
              <a:buNone/>
            </a:pP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Хотите использовать свои рисунки вместо наших? Нет проблем! Щелкните рисунок, нажмите клавишу </a:t>
            </a:r>
            <a:r>
              <a:rPr lang="ru-RU" sz="794" b="0" i="0" dirty="0" err="1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Delete</a:t>
            </a:r>
            <a:r>
              <a:rPr lang="ru-RU" sz="794" b="0" i="0" dirty="0" smtClean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и щелкните значок, чтобы добавить рисунок.</a:t>
            </a:r>
            <a:endParaRPr lang="ru-RU" sz="882" b="0" i="0" dirty="0">
              <a:solidFill>
                <a:srgbClr val="7F7F7F"/>
              </a:solidFill>
              <a:latin typeface="Calibri Ligh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87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7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7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6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5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25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9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7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4A0D0B1-0183-43F2-B36B-6D8D626C022D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2A08A43-3E43-46D5-B87A-CA979A4CA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76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5319"/>
          <a:stretch/>
        </p:blipFill>
        <p:spPr>
          <a:xfrm>
            <a:off x="0" y="14990"/>
            <a:ext cx="12217245" cy="6843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5007" y="270456"/>
            <a:ext cx="1009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МДОУ детский сад </a:t>
            </a:r>
            <a:r>
              <a:rPr lang="ru-RU" sz="2400" dirty="0" err="1" smtClean="0">
                <a:solidFill>
                  <a:schemeClr val="bg1"/>
                </a:solidFill>
              </a:rPr>
              <a:t>с.Ильинское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Лихославльского</a:t>
            </a:r>
            <a:r>
              <a:rPr lang="ru-RU" sz="2400" dirty="0" smtClean="0">
                <a:solidFill>
                  <a:schemeClr val="bg1"/>
                </a:solidFill>
              </a:rPr>
              <a:t> района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3950" y="1326524"/>
            <a:ext cx="8731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Презентация опыта работы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по взаимодействию ДОО и семьи в вопросах патриотического воспитания дошкольников.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687" y="4533363"/>
            <a:ext cx="4005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Презентацию подготовила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аведующая МДОУ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детский сад </a:t>
            </a:r>
            <a:r>
              <a:rPr lang="ru-RU" dirty="0" err="1" smtClean="0">
                <a:solidFill>
                  <a:schemeClr val="bg1"/>
                </a:solidFill>
              </a:rPr>
              <a:t>с.Ильинское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Ефимова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Оксана Анатольевна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8" y="138758"/>
            <a:ext cx="12063412" cy="69865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течении года проводятся тематические досуговые вечера. Например, живой интерес к досуговому вечеру «80-летие Тверской области!» появился у родителей в процессе демонстрации слайдов с результатами мониторинга знаний детей о достопримечательностях Тверской области, родном селе </a:t>
            </a:r>
            <a:r>
              <a:rPr lang="ru-RU" sz="2800" b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Ильинское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Были включены различные материалы: схемы, диаграммы, видео- и аудио- фрагменты достопримечательностей нашей области, нашего села, а также детские высказывания. Использование возможностей мультимедийной презентации позволило в наглядной, доступной и запоминающейся форме познакомить родителей с некоторыми педагогическими терминами, дать понятие об основных направлениях работы по патриотическому воспитанию дошкольников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ru-RU" sz="2800" b="1" dirty="0"/>
          </a:p>
          <a:p>
            <a:endParaRPr lang="ru-RU" sz="2800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800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2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0"/>
            <a:ext cx="9174051" cy="6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4144" y="377310"/>
            <a:ext cx="10433153" cy="48320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Просмотр видео- и фотоматериалов, иллюстрирующих образовательную деятельность детей по ознакомлению с родным краем, является положительным опытом взаимодействия педагогов и родителей. Например, на семинаре-практикуме «Свой край люби и знай!» живой интерес вызвала демонстрация 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презентации «Виртуальная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экскурсия 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по Тверской области».</a:t>
            </a: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</a:rPr>
              <a:t>Материалы презентации затем распечатали и оформили газету, которая находится в музее детского сада.</a:t>
            </a:r>
            <a:endParaRPr lang="ru-RU" sz="2800" b="1" dirty="0"/>
          </a:p>
          <a:p>
            <a:endParaRPr lang="ru-RU" sz="2800" b="1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09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580" y="222341"/>
            <a:ext cx="11509420" cy="50167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Просмотр непосредственно-образовательной деятельности детей старшей группы по ознакомлению с родным краем, является положительным опытом взаимодействия педагогов и родителей.</a:t>
            </a:r>
          </a:p>
          <a:p>
            <a:r>
              <a:rPr lang="ru-RU" sz="3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На открытом занятии в старшей группе «Моя родословная» живой интерес вызвала демонстрация генеалогического древа некоторых семей . </a:t>
            </a:r>
          </a:p>
          <a:p>
            <a:r>
              <a:rPr lang="ru-RU" sz="32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Родители смогли увидеть методы и приемы работы по ознакомлению детей с историческими и современными достопримечательностями 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с.Ильинское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одеждой людей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ru-RU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21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4"/>
            <a:ext cx="5615188" cy="4211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5" t="18749" r="29948" b="3274"/>
          <a:stretch/>
        </p:blipFill>
        <p:spPr>
          <a:xfrm>
            <a:off x="2807594" y="3483737"/>
            <a:ext cx="4183487" cy="3374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8081" r="8775"/>
          <a:stretch/>
        </p:blipFill>
        <p:spPr>
          <a:xfrm>
            <a:off x="6830095" y="0"/>
            <a:ext cx="5318975" cy="46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" y="0"/>
            <a:ext cx="3737548" cy="2803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60" y="-1"/>
            <a:ext cx="3737548" cy="2803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09" y="0"/>
            <a:ext cx="3737548" cy="2803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54" y="0"/>
            <a:ext cx="3737546" cy="2803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160"/>
            <a:ext cx="3857469" cy="2893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69" y="2803160"/>
            <a:ext cx="3857469" cy="2893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25" y="2803160"/>
            <a:ext cx="3857469" cy="2893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99" y="4669436"/>
            <a:ext cx="2738201" cy="20536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9655" y="4919008"/>
            <a:ext cx="9808140" cy="193899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 также </a:t>
            </a:r>
            <a:r>
              <a:rPr lang="ru-RU" sz="2400" b="1" dirty="0" smtClean="0">
                <a:solidFill>
                  <a:schemeClr val="bg1"/>
                </a:solidFill>
              </a:rPr>
              <a:t>сами родители </a:t>
            </a:r>
            <a:r>
              <a:rPr lang="ru-RU" sz="2400" b="1" dirty="0">
                <a:solidFill>
                  <a:schemeClr val="bg1"/>
                </a:solidFill>
              </a:rPr>
              <a:t>охотно принимают участие в НОД. Для занятия «Хлеб-всему голова» в старшей группе родители семьи Поляковых приготовили презентацию о процессе приготовления пирога, которым потом угостили всех присутствующих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321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891" y="0"/>
            <a:ext cx="11887201" cy="50167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Успешно прошло мини-собрание «</a:t>
            </a:r>
            <a:r>
              <a:rPr lang="ru-RU" sz="3200" b="1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Ильинское</a:t>
            </a:r>
            <a:r>
              <a:rPr lang="ru-RU" sz="32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край в котором мы живем», на котором мы использовали видео- и фотоматериалы экскурсии «Улицы родного села».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ru-RU" sz="32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позволило родителям составить представления о том, какие краеведческие знания о родном селе, о его достопримечательностях, зданиях и учреждениях доступны  дошкольникам .</a:t>
            </a:r>
          </a:p>
          <a:p>
            <a:pPr lvl="0"/>
            <a:r>
              <a:rPr lang="ru-RU" sz="3200" b="1" dirty="0">
                <a:solidFill>
                  <a:srgbClr val="333333"/>
                </a:solidFill>
                <a:latin typeface="Arial" panose="020B0604020202020204" pitchFamily="34" charset="0"/>
              </a:rPr>
              <a:t>Изготовили буклеты «Мое село </a:t>
            </a:r>
            <a:r>
              <a:rPr lang="ru-RU" sz="3200" b="1" dirty="0" err="1">
                <a:solidFill>
                  <a:srgbClr val="333333"/>
                </a:solidFill>
                <a:latin typeface="Arial" panose="020B0604020202020204" pitchFamily="34" charset="0"/>
              </a:rPr>
              <a:t>Ильинское</a:t>
            </a:r>
            <a:r>
              <a:rPr lang="ru-RU" sz="3200" b="1" dirty="0">
                <a:solidFill>
                  <a:srgbClr val="333333"/>
                </a:solidFill>
                <a:latin typeface="Arial" panose="020B0604020202020204" pitchFamily="34" charset="0"/>
              </a:rPr>
              <a:t>», которые разместили в приемных каждой </a:t>
            </a:r>
            <a:r>
              <a:rPr lang="ru-RU" sz="32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группы.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lvl="0"/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defTabSz="887553"/>
            <a:r>
              <a:rPr lang="ru-RU" sz="2471" i="1" dirty="0">
                <a:solidFill>
                  <a:srgbClr val="000000">
                    <a:lumMod val="65000"/>
                  </a:srgbClr>
                </a:solidFill>
                <a:latin typeface="Constantia"/>
              </a:rPr>
              <a:t>Мое село </a:t>
            </a:r>
            <a:r>
              <a:rPr lang="ru-RU" sz="2471" i="1" dirty="0" err="1">
                <a:solidFill>
                  <a:srgbClr val="000000">
                    <a:lumMod val="65000"/>
                  </a:srgbClr>
                </a:solidFill>
                <a:latin typeface="Constantia"/>
              </a:rPr>
              <a:t>Ильинское</a:t>
            </a:r>
            <a:endParaRPr lang="ru-RU" sz="2471" i="1" dirty="0">
              <a:solidFill>
                <a:srgbClr val="000000">
                  <a:lumMod val="65000"/>
                </a:srgbClr>
              </a:solidFill>
              <a:latin typeface="Constantia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/>
          </p:nvPr>
        </p:nvSpPr>
        <p:spPr>
          <a:xfrm>
            <a:off x="4966448" y="4252952"/>
            <a:ext cx="2161334" cy="235135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b="1" dirty="0">
                <a:solidFill>
                  <a:srgbClr val="B52E29"/>
                </a:solidFill>
                <a:latin typeface="Constantia"/>
              </a:rPr>
              <a:t>Ильинская школа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5"/>
          </p:nvPr>
        </p:nvSpPr>
        <p:spPr>
          <a:xfrm>
            <a:off x="4966449" y="4588716"/>
            <a:ext cx="2169401" cy="541261"/>
          </a:xfrm>
        </p:spPr>
        <p:txBody>
          <a:bodyPr/>
          <a:lstStyle/>
          <a:p>
            <a:pPr defTabSz="887553"/>
            <a:r>
              <a:rPr lang="ru-RU" sz="1059" dirty="0" smtClean="0">
                <a:solidFill>
                  <a:srgbClr val="595959"/>
                </a:solidFill>
                <a:latin typeface="Constantia"/>
              </a:rPr>
              <a:t>Школа </a:t>
            </a:r>
            <a:r>
              <a:rPr lang="ru-RU" sz="1059" dirty="0">
                <a:solidFill>
                  <a:srgbClr val="595959"/>
                </a:solidFill>
                <a:latin typeface="Constantia"/>
              </a:rPr>
              <a:t>находится на улице Мира дом 5.</a:t>
            </a:r>
          </a:p>
          <a:p>
            <a:pPr defTabSz="887553"/>
            <a:r>
              <a:rPr lang="ru-RU" sz="1059" dirty="0">
                <a:solidFill>
                  <a:srgbClr val="595959"/>
                </a:solidFill>
                <a:latin typeface="Constantia"/>
              </a:rPr>
              <a:t>В школе учатся дети с 1 по 9 класс</a:t>
            </a:r>
            <a:r>
              <a:rPr lang="ru-RU" dirty="0" smtClean="0">
                <a:solidFill>
                  <a:srgbClr val="595959"/>
                </a:solidFill>
                <a:latin typeface="Constantia"/>
              </a:rPr>
              <a:t>. </a:t>
            </a:r>
            <a:endParaRPr lang="ru-RU" dirty="0">
              <a:solidFill>
                <a:srgbClr val="595959"/>
              </a:solidFill>
              <a:latin typeface="Constantia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6"/>
          </p:nvPr>
        </p:nvSpPr>
        <p:spPr>
          <a:xfrm>
            <a:off x="4974515" y="5467567"/>
            <a:ext cx="2161334" cy="164087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sz="1059" dirty="0">
                <a:solidFill>
                  <a:srgbClr val="595959"/>
                </a:solidFill>
                <a:latin typeface="Constantia"/>
              </a:rPr>
              <a:t>В школе есть музей, компьютерный класс, проводятся </a:t>
            </a:r>
            <a:r>
              <a:rPr lang="ru-RU" dirty="0">
                <a:solidFill>
                  <a:srgbClr val="595959"/>
                </a:solidFill>
                <a:latin typeface="Constantia"/>
              </a:rPr>
              <a:t>разные праздники и соревнования.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7"/>
          </p:nvPr>
        </p:nvSpPr>
        <p:spPr>
          <a:xfrm>
            <a:off x="4974515" y="6163752"/>
            <a:ext cx="2161334" cy="164087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endParaRPr lang="ru-RU" dirty="0">
              <a:solidFill>
                <a:srgbClr val="595959"/>
              </a:solidFill>
              <a:latin typeface="Constantia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defTabSz="887553">
              <a:spcBef>
                <a:spcPts val="971"/>
              </a:spcBef>
            </a:pPr>
            <a:endParaRPr lang="ru-RU" sz="1235" dirty="0">
              <a:latin typeface="Constantia"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1087838" y="4294366"/>
            <a:ext cx="2081605" cy="2084471"/>
          </a:xfrm>
        </p:spPr>
        <p:txBody>
          <a:bodyPr/>
          <a:lstStyle/>
          <a:p>
            <a:r>
              <a:rPr lang="ru-RU" sz="1059" dirty="0">
                <a:latin typeface="Constantia"/>
              </a:rPr>
              <a:t> </a:t>
            </a:r>
            <a:r>
              <a:rPr lang="ru-RU" sz="1059" dirty="0"/>
              <a:t>Знаменская церковь                                      Главная достопримечательность нашего села В </a:t>
            </a:r>
          </a:p>
          <a:p>
            <a:pPr defTabSz="887553"/>
            <a:r>
              <a:rPr lang="ru-RU" sz="1059" i="1" dirty="0">
                <a:latin typeface="Constantia"/>
              </a:rPr>
              <a:t>2015 году церкви исполнилось 192 года. Церковь строилась около 20 лет на средства жителей. 20 лет настоятелем церкви служит отец Сергий.</a:t>
            </a:r>
          </a:p>
        </p:txBody>
      </p:sp>
      <p:pic>
        <p:nvPicPr>
          <p:cNvPr id="13" name="Рисунок 12"/>
          <p:cNvPicPr>
            <a:picLocks noGrp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r="30596"/>
          <a:stretch>
            <a:fillRect/>
          </a:stretch>
        </p:blipFill>
        <p:spPr>
          <a:xfrm>
            <a:off x="8667403" y="1770555"/>
            <a:ext cx="2970415" cy="4171278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r="27051"/>
          <a:stretch>
            <a:fillRect/>
          </a:stretch>
        </p:blipFill>
        <p:spPr/>
      </p:pic>
      <p:pic>
        <p:nvPicPr>
          <p:cNvPr id="22" name="Рисунок 21"/>
          <p:cNvPicPr>
            <a:picLocks noGrp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r="107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dirty="0">
                <a:solidFill>
                  <a:srgbClr val="B52E29"/>
                </a:solidFill>
                <a:latin typeface="Constantia"/>
              </a:rPr>
              <a:t>О нас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1"/>
          </p:nvPr>
        </p:nvSpPr>
        <p:spPr>
          <a:xfrm>
            <a:off x="5276457" y="605118"/>
            <a:ext cx="1714500" cy="1920913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dirty="0">
                <a:solidFill>
                  <a:srgbClr val="595959"/>
                </a:solidFill>
                <a:latin typeface="Constantia"/>
              </a:rPr>
              <a:t> В селе </a:t>
            </a:r>
            <a:r>
              <a:rPr lang="ru-RU" dirty="0" err="1">
                <a:solidFill>
                  <a:srgbClr val="595959"/>
                </a:solidFill>
                <a:latin typeface="Constantia"/>
              </a:rPr>
              <a:t>Ильинское</a:t>
            </a:r>
            <a:r>
              <a:rPr lang="ru-RU" dirty="0">
                <a:solidFill>
                  <a:srgbClr val="595959"/>
                </a:solidFill>
                <a:latin typeface="Constantia"/>
              </a:rPr>
              <a:t> есть детский сад, магазин, медпункт, почта, библиотека, Дом Культуры.</a:t>
            </a:r>
          </a:p>
        </p:txBody>
      </p:sp>
      <p:sp>
        <p:nvSpPr>
          <p:cNvPr id="65" name="Текст 64"/>
          <p:cNvSpPr>
            <a:spLocks noGrp="1"/>
          </p:cNvSpPr>
          <p:nvPr>
            <p:ph type="body" sz="quarter" idx="24"/>
          </p:nvPr>
        </p:nvSpPr>
        <p:spPr>
          <a:xfrm>
            <a:off x="8132445" y="4221588"/>
            <a:ext cx="2081605" cy="1537462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sz="1059" dirty="0">
                <a:solidFill>
                  <a:srgbClr val="B52E29"/>
                </a:solidFill>
                <a:latin typeface="Constantia"/>
              </a:rPr>
              <a:t>Особо важные клиенты</a:t>
            </a:r>
          </a:p>
        </p:txBody>
      </p:sp>
      <p:sp>
        <p:nvSpPr>
          <p:cNvPr id="66" name="Текст 65"/>
          <p:cNvSpPr>
            <a:spLocks noGrp="1"/>
          </p:cNvSpPr>
          <p:nvPr>
            <p:ph type="body" sz="quarter" idx="26"/>
          </p:nvPr>
        </p:nvSpPr>
        <p:spPr>
          <a:xfrm>
            <a:off x="8132445" y="605118"/>
            <a:ext cx="2081605" cy="2084848"/>
          </a:xfrm>
        </p:spPr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sz="1059" dirty="0">
                <a:solidFill>
                  <a:srgbClr val="B52E29"/>
                </a:solidFill>
                <a:latin typeface="Constantia"/>
              </a:rPr>
              <a:t> 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defTabSz="887553">
              <a:spcBef>
                <a:spcPts val="971"/>
              </a:spcBef>
            </a:pPr>
            <a:r>
              <a:rPr lang="ru-RU" sz="1059" dirty="0">
                <a:solidFill>
                  <a:srgbClr val="B52E29"/>
                </a:solidFill>
                <a:latin typeface="Constantia"/>
              </a:rPr>
              <a:t> </a:t>
            </a:r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31"/>
          </p:nvPr>
        </p:nvSpPr>
        <p:spPr>
          <a:xfrm>
            <a:off x="1001447" y="4990319"/>
            <a:ext cx="2162287" cy="883204"/>
          </a:xfrm>
        </p:spPr>
        <p:txBody>
          <a:bodyPr/>
          <a:lstStyle/>
          <a:p>
            <a:pPr marL="0" indent="0" defTabSz="887553">
              <a:lnSpc>
                <a:spcPct val="110000"/>
              </a:lnSpc>
              <a:spcBef>
                <a:spcPts val="0"/>
              </a:spcBef>
              <a:spcAft>
                <a:spcPts val="618"/>
              </a:spcAft>
              <a:buNone/>
            </a:pPr>
            <a:r>
              <a:rPr lang="ru-RU" dirty="0">
                <a:solidFill>
                  <a:srgbClr val="595959"/>
                </a:solidFill>
                <a:latin typeface="Constantia"/>
              </a:rPr>
              <a:t> </a:t>
            </a:r>
            <a:r>
              <a:rPr lang="ru-RU" sz="971" dirty="0">
                <a:solidFill>
                  <a:srgbClr val="595959"/>
                </a:solidFill>
                <a:latin typeface="Constantia"/>
              </a:rPr>
              <a:t>Памятник воинам, погибшим в Великой Отечественной войне тоже поставлен на средства жителей </a:t>
            </a:r>
            <a:r>
              <a:rPr lang="ru-RU" sz="971" dirty="0" err="1">
                <a:solidFill>
                  <a:srgbClr val="595959"/>
                </a:solidFill>
                <a:latin typeface="Constantia"/>
              </a:rPr>
              <a:t>с.Ильинсое</a:t>
            </a:r>
            <a:r>
              <a:rPr lang="ru-RU" sz="971" dirty="0">
                <a:solidFill>
                  <a:srgbClr val="595959"/>
                </a:solidFill>
                <a:latin typeface="Constantia"/>
              </a:rPr>
              <a:t> в память о наших Героях-земляках.</a:t>
            </a:r>
            <a:endParaRPr lang="ru-RU" sz="1588" dirty="0">
              <a:solidFill>
                <a:srgbClr val="595959"/>
              </a:solidFill>
              <a:latin typeface="Constantia"/>
            </a:endParaRPr>
          </a:p>
        </p:txBody>
      </p:sp>
      <p:sp>
        <p:nvSpPr>
          <p:cNvPr id="92" name="Текст 91"/>
          <p:cNvSpPr>
            <a:spLocks noGrp="1"/>
          </p:cNvSpPr>
          <p:nvPr>
            <p:ph type="body" sz="quarter" idx="33"/>
          </p:nvPr>
        </p:nvSpPr>
        <p:spPr>
          <a:xfrm>
            <a:off x="8132445" y="558413"/>
            <a:ext cx="2081605" cy="1960157"/>
          </a:xfrm>
        </p:spPr>
        <p:txBody>
          <a:bodyPr/>
          <a:lstStyle/>
          <a:p>
            <a:pPr marL="0" indent="0" defTabSz="887553">
              <a:buNone/>
            </a:pPr>
            <a:r>
              <a:rPr lang="ru-RU" dirty="0">
                <a:solidFill>
                  <a:srgbClr val="595959"/>
                </a:solidFill>
                <a:latin typeface="Constantia"/>
              </a:rPr>
              <a:t> </a:t>
            </a:r>
          </a:p>
        </p:txBody>
      </p:sp>
      <p:sp>
        <p:nvSpPr>
          <p:cNvPr id="93" name="Текст 92"/>
          <p:cNvSpPr>
            <a:spLocks noGrp="1"/>
          </p:cNvSpPr>
          <p:nvPr>
            <p:ph type="body" sz="quarter" idx="34"/>
          </p:nvPr>
        </p:nvSpPr>
        <p:spPr>
          <a:xfrm>
            <a:off x="9235896" y="2651979"/>
            <a:ext cx="2081605" cy="1069897"/>
          </a:xfrm>
        </p:spPr>
        <p:txBody>
          <a:bodyPr/>
          <a:lstStyle/>
          <a:p>
            <a:pPr marL="0" indent="0" defTabSz="887553">
              <a:buNone/>
            </a:pPr>
            <a:r>
              <a:rPr lang="ru-RU" sz="1235" dirty="0">
                <a:solidFill>
                  <a:srgbClr val="595959"/>
                </a:solidFill>
                <a:latin typeface="Constantia"/>
              </a:rPr>
              <a:t>Также в нашем селе есть три красивых трёхэтажных дома и детская площадка для всех детей села.</a:t>
            </a:r>
          </a:p>
        </p:txBody>
      </p:sp>
      <p:sp>
        <p:nvSpPr>
          <p:cNvPr id="94" name="Текст 93"/>
          <p:cNvSpPr>
            <a:spLocks noGrp="1"/>
          </p:cNvSpPr>
          <p:nvPr>
            <p:ph type="body" sz="quarter" idx="35"/>
          </p:nvPr>
        </p:nvSpPr>
        <p:spPr>
          <a:xfrm>
            <a:off x="8042798" y="3835409"/>
            <a:ext cx="2081605" cy="2265551"/>
          </a:xfrm>
        </p:spPr>
        <p:txBody>
          <a:bodyPr/>
          <a:lstStyle/>
          <a:p>
            <a:pPr marL="0" indent="0" defTabSz="887553">
              <a:buNone/>
            </a:pPr>
            <a:r>
              <a:rPr lang="ru-RU" dirty="0">
                <a:solidFill>
                  <a:srgbClr val="595959"/>
                </a:solidFill>
                <a:latin typeface="Constantia"/>
              </a:rPr>
              <a:t> </a:t>
            </a:r>
          </a:p>
        </p:txBody>
      </p:sp>
      <p:pic>
        <p:nvPicPr>
          <p:cNvPr id="14" name="Рисунок 13"/>
          <p:cNvPicPr>
            <a:picLocks noGrp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6" r="31696"/>
          <a:stretch>
            <a:fillRect/>
          </a:stretch>
        </p:blipFill>
        <p:spPr>
          <a:xfrm>
            <a:off x="588595" y="562594"/>
            <a:ext cx="2162735" cy="4427725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r="25784"/>
          <a:stretch>
            <a:fillRect/>
          </a:stretch>
        </p:blipFill>
        <p:spPr>
          <a:xfrm>
            <a:off x="5055254" y="2651592"/>
            <a:ext cx="2162735" cy="334915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38" y="615745"/>
            <a:ext cx="2341522" cy="1940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/>
        </p:blipFill>
        <p:spPr>
          <a:xfrm>
            <a:off x="9200557" y="3835409"/>
            <a:ext cx="2309185" cy="20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3565" y="464696"/>
            <a:ext cx="11818513" cy="5614396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Актуальность </a:t>
            </a:r>
            <a:r>
              <a:rPr lang="ru-RU" sz="31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31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нашей работы обусловлена необходимостью поиска резервов повышения эффективности педагогического процесса в решении вопросов организации работы с семьей по патриотическому воспитанию дошкольников. В последние годы наблюдается отчуждение подрастающего поколения от отечественной культуры, общественно-исторических ценностей. Одним из характерных проявлений духовной опустошенности и низкой культуры выступило утрачивание патриотизма -как одного из духовных ценностей нашего народа. В современных условиях главным социальным и государственным приоритетом становится воспитание человека-гражданина.  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4245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Организовываются экскурсии в Карельский краеведческий музей, где дети знакомятся с народными костюмами, бытом, традициями наших предков.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995"/>
            <a:ext cx="5991068" cy="44933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68" y="1384995"/>
            <a:ext cx="6143470" cy="46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088" y="352456"/>
            <a:ext cx="11349037" cy="61247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Использование ресурсов Интернет при проведении педагогической гостиной «Быт и традиции  народов мира» позволило повысить эффективность общения педагогов и родителей по проблеме ознакомления детей с народными костюмами, народными праздниками и традициями. Родители обменивались знаниями, почерпнутыми с педагогических сайтов, делились опытом семейного воспитания. В беседе о народном костюме  родители активно использовали материалы консультаций воспитателей группы по патриотическому воспитанию дошкольников. Ежегодно родители получают  </a:t>
            </a:r>
            <a:r>
              <a:rPr lang="ru-RU" sz="2800" b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флеш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-карты с фотоматериалами, созданными в ходе различных видов и форм деятельности. </a:t>
            </a:r>
          </a:p>
          <a:p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К мероприятию родителями и воспитателем средней группы был изготовлен настольный театр.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254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613" y="264140"/>
            <a:ext cx="11863387" cy="569386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задача на третьем этапе</a:t>
            </a:r>
            <a:r>
              <a:rPr lang="ru-RU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формирование у родителей активной позиции и сознательного участия в реализации задач патриотического воспитания детей. Это может быть достигнуто при участии педагогов, родителей и детей в различных формах совместной деятельности: открытые просмотры различных видов деятельности детей, совместные досуги и праздники, тематические вечера, выставки совместного творчества.  изучение нового с помощью мультимедиа весьма увлекательно для детей. Картинки, фото, анимация вызывают живой интерес и являются прекрасным наглядным пособием и демонстрационным материалом, что способствует хорошей результативности обучения детей.   Неподдельную радость у детей и родителей вызвали стихотворения поэтов Тверской области, прочитанные родителями, детьми и воспитателями на литературном вечере «Поэты Тверской земли». </a:t>
            </a:r>
          </a:p>
          <a:p>
            <a:r>
              <a:rPr lang="ru-RU" sz="24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Удачно зарекомендовал себя такой вид использования ИКТ, как мультимедийное оформление совместных праздников, развлечений. Это позволяет сделать их эмоционально окрашенными, привлекательными, современными</a:t>
            </a:r>
            <a:r>
              <a:rPr lang="ru-RU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4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9" y="0"/>
            <a:ext cx="4859627" cy="3644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86" y="0"/>
            <a:ext cx="5233114" cy="3924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5" t="8263" r="15118"/>
          <a:stretch/>
        </p:blipFill>
        <p:spPr>
          <a:xfrm>
            <a:off x="0" y="0"/>
            <a:ext cx="4449659" cy="5447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59" y="2633729"/>
            <a:ext cx="5632361" cy="42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532" y="0"/>
            <a:ext cx="10987087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Также в музее МДОУ детский сад </a:t>
            </a:r>
            <a:r>
              <a:rPr lang="ru-RU" sz="2400" b="1" dirty="0" err="1" smtClean="0">
                <a:solidFill>
                  <a:schemeClr val="bg1"/>
                </a:solidFill>
              </a:rPr>
              <a:t>с.Ильинское</a:t>
            </a:r>
            <a:r>
              <a:rPr lang="ru-RU" sz="2400" b="1" dirty="0" smtClean="0">
                <a:solidFill>
                  <a:schemeClr val="bg1"/>
                </a:solidFill>
              </a:rPr>
              <a:t> создан уголок «Ни кто не забыт, ни что не забыто!» с фотографиями и историями боевых подвигов наших земляков.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1339402"/>
            <a:ext cx="7358130" cy="55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529" y="157632"/>
            <a:ext cx="11158538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Оформлены рассказы о войне из  уст ветеранов ВОВ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              </a:t>
            </a:r>
            <a:r>
              <a:rPr lang="ru-RU" sz="2400" b="1" dirty="0" err="1" smtClean="0">
                <a:solidFill>
                  <a:schemeClr val="bg1"/>
                </a:solidFill>
              </a:rPr>
              <a:t>Равина</a:t>
            </a:r>
            <a:r>
              <a:rPr lang="ru-RU" sz="2400" b="1" dirty="0" smtClean="0">
                <a:solidFill>
                  <a:schemeClr val="bg1"/>
                </a:solidFill>
              </a:rPr>
              <a:t> В.А. и Воронцовой А.Л.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7" y="1800606"/>
            <a:ext cx="5927531" cy="4445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72" y="2109699"/>
            <a:ext cx="5529330" cy="414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960" y="1274164"/>
            <a:ext cx="4989617" cy="26776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Проводился конкурс рисунков среди родителей «Война глазами детей». В конкурсе приняли участие 24 семьи. Победители конкурса награждены дипломами и памятными подарками.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330" y="850247"/>
            <a:ext cx="6746824" cy="50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860695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 70-летию Победы в средней группе изготовлен «Вечный огонь»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r="4438"/>
          <a:stretch/>
        </p:blipFill>
        <p:spPr>
          <a:xfrm>
            <a:off x="79752" y="1116767"/>
            <a:ext cx="5936106" cy="5741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0695" y="0"/>
            <a:ext cx="5331305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старшей группе  «Памятник воинам,  погибшим в ВОВ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99" y="1384995"/>
            <a:ext cx="6855502" cy="51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9165" y="0"/>
            <a:ext cx="11872913" cy="52629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Хорошей традицией стало проведение выставок совместного творчества детей и родителей. К сожалению, у дошкольного учреждения нет возможности сохранять все детские работы. Но выход найден: ведь нет ничего проще, чем сфотографировать понравившиеся творческие работы и составить из них электронную выставку. И вот у родителей на дисках (или других электронных носителях) уже есть, например: -       выставка поделок из природного и бросового материала «Чудо с грядки», «Мамины руки не знают скуки», «В гости к елочки пришли», «Папа может, дедушка поможет!»; экспозиция рисунков «Здравствуй, осень золотая!», «Моя семья» и др., фотоколлаж «Мой ребенок!».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106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3907" y="1515484"/>
            <a:ext cx="9593705" cy="31085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 этом акцент делается на воспитание любви к родному дому, родному краю, национальной культуре своего народа. Общепризнано, что взаимодействие детского сада и семьи — важнейшее условие эффективной деятельности ДОУ в решении задач патриотического воспитания дошкольников.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998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9" y="-51961"/>
            <a:ext cx="3897443" cy="2923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1080"/>
            <a:ext cx="3097967" cy="2323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93" y="1792812"/>
            <a:ext cx="3320007" cy="2490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51" y="-117929"/>
            <a:ext cx="3757534" cy="2818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64" y="2753194"/>
            <a:ext cx="3338973" cy="2504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99" y="3954798"/>
            <a:ext cx="3750207" cy="2812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50" y="4426167"/>
            <a:ext cx="3243701" cy="24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28625" y="514350"/>
            <a:ext cx="11158538" cy="3539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Проведен досуговый вечер «Наши защитники» к 23 февраля. На котором дети познакомились в различными видами войск РФ. Папы и дедушки рассказали о своей службе в различных войсках РФ, показали фотографии о своей службе. С достоинством прошли все испытания подготовленные детьми и воспитателем, например такие как «Стой, кто идет!», «Помоги мне!», «Пронеси через болото!» и др.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64" y="0"/>
            <a:ext cx="5736236" cy="4302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433" cy="4077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41" y="3425253"/>
            <a:ext cx="4576996" cy="34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53" y="0"/>
            <a:ext cx="48768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/>
          <a:stretch/>
        </p:blipFill>
        <p:spPr>
          <a:xfrm>
            <a:off x="7577527" y="2679492"/>
            <a:ext cx="4567003" cy="4178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538"/>
            <a:ext cx="5156616" cy="3867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994752" y="0"/>
            <a:ext cx="41497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Ежегодно проводится масленичная неделя, на которой дети знакомятся с русскими обычаями и обрядами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" y="1633927"/>
            <a:ext cx="6755567" cy="5066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01" y="0"/>
            <a:ext cx="4676931" cy="3507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6" y="2593297"/>
            <a:ext cx="5816184" cy="4362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645" y="194872"/>
            <a:ext cx="6265888" cy="52322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Конкурс рисунков на снегу.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2911"/>
            <a:ext cx="11687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84" y="0"/>
            <a:ext cx="6375816" cy="4781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54834" y="250263"/>
            <a:ext cx="5306517" cy="13849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группах имеются уголки по патриотическому воспитанию.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941"/>
            <a:ext cx="5976079" cy="44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803" y="0"/>
            <a:ext cx="11692327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конце учебного года проводится диагностика детей.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653590"/>
              </p:ext>
            </p:extLst>
          </p:nvPr>
        </p:nvGraphicFramePr>
        <p:xfrm>
          <a:off x="1499015" y="523220"/>
          <a:ext cx="9009089" cy="6334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окумент" r:id="rId5" imgW="5931857" imgH="9052631" progId="Word.Document.12">
                  <p:embed/>
                </p:oleObj>
              </mc:Choice>
              <mc:Fallback>
                <p:oleObj name="Документ" r:id="rId5" imgW="5931857" imgH="90526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9015" y="523220"/>
                        <a:ext cx="9009089" cy="6334780"/>
                      </a:xfrm>
                      <a:prstGeom prst="rect">
                        <a:avLst/>
                      </a:prstGeom>
                      <a:blipFill>
                        <a:blip r:embed="rId3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7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94282"/>
            <a:ext cx="6205927" cy="50783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Результаты диагностики за </a:t>
            </a:r>
            <a:r>
              <a:rPr lang="ru-RU" sz="2800" b="1" dirty="0" smtClean="0">
                <a:solidFill>
                  <a:schemeClr val="bg1"/>
                </a:solidFill>
              </a:rPr>
              <a:t>2016-2017 </a:t>
            </a:r>
            <a:r>
              <a:rPr lang="ru-RU" sz="2800" b="1" dirty="0" err="1" smtClean="0">
                <a:solidFill>
                  <a:schemeClr val="bg1"/>
                </a:solidFill>
              </a:rPr>
              <a:t>уч.год</a:t>
            </a:r>
            <a:r>
              <a:rPr lang="ru-RU" sz="2800" b="1" dirty="0" smtClean="0">
                <a:solidFill>
                  <a:schemeClr val="bg1"/>
                </a:solidFill>
              </a:rPr>
              <a:t> показали, что совместная работа ДОУ и семей воспитанников по патриотическому воспитанию детей дает положительные результаты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72% детей имеют высокий уровень знаний,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25%- средний,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  <a:r>
              <a:rPr lang="ru-RU" sz="2800" b="1" dirty="0" smtClean="0">
                <a:solidFill>
                  <a:schemeClr val="bg1"/>
                </a:solidFill>
              </a:rPr>
              <a:t>%- низкий.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18809049"/>
              </p:ext>
            </p:extLst>
          </p:nvPr>
        </p:nvGraphicFramePr>
        <p:xfrm>
          <a:off x="6205927" y="1094281"/>
          <a:ext cx="6096000" cy="5078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5982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8603" y="1049311"/>
            <a:ext cx="7764905" cy="41549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</a:t>
            </a:r>
          </a:p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внимание!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8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7434" y="1139252"/>
            <a:ext cx="7605995" cy="37856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Целью</a:t>
            </a:r>
          </a:p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нашей работы является вовлечение родителей в процесс патриотического воспитания дошкольников через активное использование информационно-коммуникационных технологий в разнообразных формах работы с семьями воспитанников 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18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111" y="421560"/>
            <a:ext cx="11436439" cy="59400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Для реализации цели были поставлены следующие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задачи</a:t>
            </a:r>
            <a:r>
              <a:rPr lang="ru-RU" sz="36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Изучение теоретических основ проблемы использования ИКТ в работе с родителями дошкольников.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Выявление потребностей, запросов родителей, уровня их педагогической грамотности по патриотическому воспитанию дошкольников.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Повышение педагогической грамотности родителей по проблеме формирования начал патриотизма у дошкольников. 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Формирование у родителей активной позиции и сознательного участия в реализации задач патриотического воспитания.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Укрепление статуса и престижа семьи, уважительного отношения всех членов семьи между собой.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34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1886" y="1199213"/>
            <a:ext cx="8506179" cy="39703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Работа по вовлечению родителей в деятельность детского сада </a:t>
            </a:r>
            <a:r>
              <a:rPr lang="ru-RU" sz="2800" b="1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с.Ильинское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по патриотическому воспитанию дошкольников проводится в три этапа: </a:t>
            </a:r>
          </a:p>
          <a:p>
            <a:pPr marL="342900" indent="-342900">
              <a:buAutoNum type="arabicParenR"/>
            </a:pP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ыявление потребностей родителей в воспитании и образовании детей; </a:t>
            </a:r>
          </a:p>
          <a:p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2) П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едагогическое просвещение родителей;</a:t>
            </a:r>
          </a:p>
          <a:p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3)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артнерство педагогов и родителей в деятельности ДОУ.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567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9865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 первом этапе проводится анкетирование родителей, с целью выявления потребностей в патриотическом воспитании детей в ДОУ.</a:t>
            </a:r>
          </a:p>
          <a:p>
            <a:r>
              <a:rPr lang="ru-RU" sz="2400" b="1" dirty="0" smtClean="0">
                <a:solidFill>
                  <a:schemeClr val="bg2"/>
                </a:solidFill>
              </a:rPr>
              <a:t>Анкета </a:t>
            </a:r>
            <a:r>
              <a:rPr lang="ru-RU" sz="2400" b="1" dirty="0">
                <a:solidFill>
                  <a:schemeClr val="bg2"/>
                </a:solidFill>
              </a:rPr>
              <a:t>для родителей.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1.Что Вы понимаете под термином «патриотическое воспитание»?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2.Возможно ли патриотическое воспитание в детском саду?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3.Как, по Вашему мнению, следует сформулировать цель патриотического воспитания детей дошкольного возраста?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4.Как Вы считаете, кто несет основную ответственность за патриотическое воспитание детей - педагоги или родители?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5.Как Вы считаете, следует ли знакомить детей дошкольного возраста с символикой государства, традициями, памятными датами?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6.Как Вы считаете, актуальна ли в современном обществе тема ознакомления с родословной семьи? Есть ли в Вашем доме семейные традиции?</a:t>
            </a:r>
          </a:p>
          <a:p>
            <a:r>
              <a:rPr lang="ru-RU" sz="2400" b="1" dirty="0">
                <a:solidFill>
                  <a:schemeClr val="bg2"/>
                </a:solidFill>
              </a:rPr>
              <a:t>Спасибо за сотрудничество!</a:t>
            </a:r>
          </a:p>
          <a:p>
            <a:endParaRPr lang="ru-RU" sz="2400" b="1" dirty="0" smtClean="0">
              <a:solidFill>
                <a:schemeClr val="bg2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45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11369" y="-4783330"/>
            <a:ext cx="140379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 первом этапе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активно использовались информационно-аналитические формы  анкетирование, результаты работы педагога с родителями. Анализ результатов обследования семей воспитанников позволяет говорить о том что, семья дошкольника, как ни в какой другой период своего развития, ориентирована на воспитание детей. Наиболее значимыми в системе целевых ориентаций родителей выступают: воспитание у ребенка любви к родителям, близким, дому, малой родине; воспитание стремления к образованию.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911" y="154922"/>
            <a:ext cx="5615188" cy="65556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190500"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Второй этап - педагогическое просвещение родителей 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— самый важный этап. </a:t>
            </a:r>
          </a:p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Здесь использовались коллективные и индивидуальные формы: родительские собрания, консультации, семинары-практикумы, встречи с интересными людьми. А также наглядно-информационные средства педагогического просвещения родителей.</a:t>
            </a:r>
          </a:p>
          <a:p>
            <a:r>
              <a:rPr lang="ru-RU" sz="2800" b="1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0" y="666481"/>
            <a:ext cx="6263425" cy="4697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9087" y="5190339"/>
            <a:ext cx="5018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приемных групп располагаются папки-передвижки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6599" y="569548"/>
            <a:ext cx="9530367" cy="31085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Мультимедийное сопровождение различных форм организации педагогического просвещения родителей способствует лучшему восприятию содержания материала, помогает сделать его более информативным и занимательным, позволяет слушателям при желании конспектировать услышанное.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42951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Другая 2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TM03457503[[fn=Цитируемая]]</Template>
  <TotalTime>437</TotalTime>
  <Words>730</Words>
  <Application>Microsoft Office PowerPoint</Application>
  <PresentationFormat>Широкоэкранный</PresentationFormat>
  <Paragraphs>92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Constantia</vt:lpstr>
      <vt:lpstr>Times New Roman</vt:lpstr>
      <vt:lpstr>Wingdings 2</vt:lpstr>
      <vt:lpstr>Цитаты</vt:lpstr>
      <vt:lpstr>Документ</vt:lpstr>
      <vt:lpstr>Презентация PowerPoint</vt:lpstr>
      <vt:lpstr>Актуальность  нашей работы обусловлена необходимостью поиска резервов повышения эффективности педагогического процесса в решении вопросов организации работы с семьей по патриотическому воспитанию дошкольников. В последние годы наблюдается отчуждение подрастающего поколения от отечественной культуры, общественно-исторических ценностей. Одним из характерных проявлений духовной опустошенности и низкой культуры выступило утрачивание патриотизма -как одного из духовных ценностей нашего народа. В современных условиях главным социальным и государственным приоритетом становится воспитание человека-гражданина.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  нашего исследования обусловлена необходимостью поиска резервов повышения эффективности педагогического процесса в решении вопросов организации работы с семьей по патриотическому воспитанию дошкольников. В последние годы наблюдается отчуждение подрастающего поколения от отечественной культуры, общественно-исторических ценностей. Одним из характерных проявлений духовной опустошенности и низкой культуры выступило утрачивание патриотизма как одного из духовных ценностей нашего народа. В современных условиях главным социальным и государственным приоритетом становится воспитание человека-гражданина.</dc:title>
  <dc:creator>1</dc:creator>
  <cp:lastModifiedBy>1</cp:lastModifiedBy>
  <cp:revision>47</cp:revision>
  <dcterms:created xsi:type="dcterms:W3CDTF">2015-10-14T20:27:26Z</dcterms:created>
  <dcterms:modified xsi:type="dcterms:W3CDTF">2017-10-25T10:15:12Z</dcterms:modified>
</cp:coreProperties>
</file>